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ormorant Garamond Bold Italics" charset="1" panose="00000800000000000000"/>
      <p:regular r:id="rId18"/>
    </p:embeddedFont>
    <p:embeddedFont>
      <p:font typeface="Glacial Indifference" charset="1" panose="00000000000000000000"/>
      <p:regular r:id="rId19"/>
    </p:embeddedFont>
    <p:embeddedFont>
      <p:font typeface="Glacial Indifference Bold" charset="1" panose="00000800000000000000"/>
      <p:regular r:id="rId20"/>
    </p:embeddedFont>
    <p:embeddedFont>
      <p:font typeface="Cormorant Garamond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flipH="true">
            <a:off x="1925123" y="2221779"/>
            <a:ext cx="0" cy="5843443"/>
          </a:xfrm>
          <a:prstGeom prst="line">
            <a:avLst/>
          </a:prstGeom>
          <a:ln cap="flat" w="57150">
            <a:solidFill>
              <a:srgbClr val="2D3880"/>
            </a:solidFill>
            <a:prstDash val="solid"/>
            <a:headEnd type="none" len="sm" w="sm"/>
            <a:tailEnd type="none" len="sm" w="sm"/>
          </a:ln>
        </p:spPr>
      </p:sp>
      <p:sp>
        <p:nvSpPr>
          <p:cNvPr name="Freeform 6" id="6"/>
          <p:cNvSpPr/>
          <p:nvPr/>
        </p:nvSpPr>
        <p:spPr>
          <a:xfrm flipH="false" flipV="false" rot="0">
            <a:off x="2423074" y="6822055"/>
            <a:ext cx="1163222" cy="1042670"/>
          </a:xfrm>
          <a:custGeom>
            <a:avLst/>
            <a:gdLst/>
            <a:ahLst/>
            <a:cxnLst/>
            <a:rect r="r" b="b" t="t" l="l"/>
            <a:pathLst>
              <a:path h="1042670" w="1163222">
                <a:moveTo>
                  <a:pt x="0" y="0"/>
                </a:moveTo>
                <a:lnTo>
                  <a:pt x="1163222" y="0"/>
                </a:lnTo>
                <a:lnTo>
                  <a:pt x="1163222" y="1042670"/>
                </a:lnTo>
                <a:lnTo>
                  <a:pt x="0" y="1042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423074" y="2345604"/>
            <a:ext cx="13316580" cy="1636786"/>
          </a:xfrm>
          <a:prstGeom prst="rect">
            <a:avLst/>
          </a:prstGeom>
        </p:spPr>
        <p:txBody>
          <a:bodyPr anchor="t" rtlCol="false" tIns="0" lIns="0" bIns="0" rIns="0">
            <a:spAutoFit/>
          </a:bodyPr>
          <a:lstStyle/>
          <a:p>
            <a:pPr algn="l" marL="0" indent="0" lvl="0">
              <a:lnSpc>
                <a:spcPts val="6315"/>
              </a:lnSpc>
            </a:pPr>
            <a:r>
              <a:rPr lang="en-US" b="true" sz="6315" i="true">
                <a:solidFill>
                  <a:srgbClr val="2D3880"/>
                </a:solidFill>
                <a:latin typeface="Cormorant Garamond Bold Italics"/>
                <a:ea typeface="Cormorant Garamond Bold Italics"/>
                <a:cs typeface="Cormorant Garamond Bold Italics"/>
                <a:sym typeface="Cormorant Garamond Bold Italics"/>
              </a:rPr>
              <a:t>SALES DATA ANALYTICS: EXTRACTING INSIGHTS FOR BUSINESS GROWTH</a:t>
            </a:r>
          </a:p>
        </p:txBody>
      </p:sp>
      <p:sp>
        <p:nvSpPr>
          <p:cNvPr name="TextBox 8" id="8"/>
          <p:cNvSpPr txBox="true"/>
          <p:nvPr/>
        </p:nvSpPr>
        <p:spPr>
          <a:xfrm rot="0">
            <a:off x="2423074" y="4332121"/>
            <a:ext cx="13043038" cy="1616710"/>
          </a:xfrm>
          <a:prstGeom prst="rect">
            <a:avLst/>
          </a:prstGeom>
        </p:spPr>
        <p:txBody>
          <a:bodyPr anchor="t" rtlCol="false" tIns="0" lIns="0" bIns="0" rIns="0">
            <a:spAutoFit/>
          </a:bodyPr>
          <a:lstStyle/>
          <a:p>
            <a:pPr algn="l" marL="0" indent="0" lvl="0">
              <a:lnSpc>
                <a:spcPts val="4340"/>
              </a:lnSpc>
            </a:pPr>
            <a:r>
              <a:rPr lang="en-US" sz="3100">
                <a:solidFill>
                  <a:srgbClr val="2D3880"/>
                </a:solidFill>
                <a:latin typeface="Glacial Indifference"/>
                <a:ea typeface="Glacial Indifference"/>
                <a:cs typeface="Glacial Indifference"/>
                <a:sym typeface="Glacial Indifference"/>
              </a:rPr>
              <a:t>Project Overview: Comprehensive analysis of sales data to identify key patterns, classify customer segments, and extract actionable insights for sustainable business growth</a:t>
            </a:r>
          </a:p>
        </p:txBody>
      </p:sp>
      <p:sp>
        <p:nvSpPr>
          <p:cNvPr name="TextBox 9" id="9"/>
          <p:cNvSpPr txBox="true"/>
          <p:nvPr/>
        </p:nvSpPr>
        <p:spPr>
          <a:xfrm rot="0">
            <a:off x="3955531" y="6764905"/>
            <a:ext cx="4739971" cy="1099820"/>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Presented by: Abu Sofian</a:t>
            </a:r>
          </a:p>
          <a:p>
            <a:pPr algn="l">
              <a:lnSpc>
                <a:spcPts val="4480"/>
              </a:lnSpc>
            </a:pPr>
            <a:r>
              <a:rPr lang="en-US" sz="3200">
                <a:solidFill>
                  <a:srgbClr val="2D3880"/>
                </a:solidFill>
                <a:latin typeface="Glacial Indifference"/>
                <a:ea typeface="Glacial Indifference"/>
                <a:cs typeface="Glacial Indifference"/>
                <a:sym typeface="Glacial Indifference"/>
              </a:rPr>
              <a:t>Date: 12 September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74345" y="0"/>
            <a:ext cx="10405856" cy="10287000"/>
            <a:chOff x="0" y="0"/>
            <a:chExt cx="13874474" cy="13716000"/>
          </a:xfrm>
        </p:grpSpPr>
        <p:pic>
          <p:nvPicPr>
            <p:cNvPr name="Picture 3" id="3"/>
            <p:cNvPicPr>
              <a:picLocks noChangeAspect="true"/>
            </p:cNvPicPr>
            <p:nvPr/>
          </p:nvPicPr>
          <p:blipFill>
            <a:blip r:embed="rId2"/>
            <a:srcRect l="16250" t="0" r="16250" b="0"/>
            <a:stretch>
              <a:fillRect/>
            </a:stretch>
          </p:blipFill>
          <p:spPr>
            <a:xfrm flipH="false" flipV="false">
              <a:off x="0" y="0"/>
              <a:ext cx="13874474" cy="13716000"/>
            </a:xfrm>
            <a:prstGeom prst="rect">
              <a:avLst/>
            </a:prstGeom>
          </p:spPr>
        </p:pic>
      </p:grpSp>
      <p:sp>
        <p:nvSpPr>
          <p:cNvPr name="Freeform 4" id="4"/>
          <p:cNvSpPr/>
          <p:nvPr/>
        </p:nvSpPr>
        <p:spPr>
          <a:xfrm flipH="false" flipV="false" rot="0">
            <a:off x="-168139" y="7182390"/>
            <a:ext cx="7328478" cy="3104610"/>
          </a:xfrm>
          <a:custGeom>
            <a:avLst/>
            <a:gdLst/>
            <a:ahLst/>
            <a:cxnLst/>
            <a:rect r="r" b="b" t="t" l="l"/>
            <a:pathLst>
              <a:path h="3104610" w="7328478">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770031" y="543786"/>
            <a:ext cx="9315725"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Implementation Roadmap</a:t>
            </a:r>
          </a:p>
        </p:txBody>
      </p:sp>
      <p:sp>
        <p:nvSpPr>
          <p:cNvPr name="TextBox 6" id="6"/>
          <p:cNvSpPr txBox="true"/>
          <p:nvPr/>
        </p:nvSpPr>
        <p:spPr>
          <a:xfrm rot="0">
            <a:off x="8770031" y="2827020"/>
            <a:ext cx="8489269" cy="5806661"/>
          </a:xfrm>
          <a:prstGeom prst="rect">
            <a:avLst/>
          </a:prstGeom>
        </p:spPr>
        <p:txBody>
          <a:bodyPr anchor="t" rtlCol="false" tIns="0" lIns="0" bIns="0" rIns="0">
            <a:spAutoFit/>
          </a:bodyPr>
          <a:lstStyle/>
          <a:p>
            <a:pPr algn="just" marL="0" indent="0" lvl="0">
              <a:lnSpc>
                <a:spcPts val="3891"/>
              </a:lnSpc>
            </a:pPr>
            <a:r>
              <a:rPr lang="en-US" sz="2594">
                <a:solidFill>
                  <a:srgbClr val="2D3880"/>
                </a:solidFill>
                <a:latin typeface="Glacial Indifference"/>
                <a:ea typeface="Glacial Indifference"/>
                <a:cs typeface="Glacial Indifference"/>
                <a:sym typeface="Glacial Indifference"/>
              </a:rPr>
              <a:t>Immediate actions for the next 1-3 months include launching a comprehensive top customer loyalty program, optimizing inventory levels for best-performing products, and implementing targeted seasonal marketing campaigns. Short-term goals spanning 3-6 months focus on geographic market expansion planning, developing cross-category product bundling initiatives, and refining customer segmentation strategies. Long-term strategy over 6-12 months involves implementing advanced analytics capabilities, developing predictive modeling for demand forecasting, and comprehensive market expansion initiatives.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23130"/>
            <a:ext cx="5372897" cy="2276154"/>
          </a:xfrm>
          <a:custGeom>
            <a:avLst/>
            <a:gdLst/>
            <a:ahLst/>
            <a:cxnLst/>
            <a:rect r="r" b="b" t="t" l="l"/>
            <a:pathLst>
              <a:path h="2276154" w="5372897">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2915103" y="23731"/>
            <a:ext cx="5372897" cy="2276154"/>
          </a:xfrm>
          <a:custGeom>
            <a:avLst/>
            <a:gdLst/>
            <a:ahLst/>
            <a:cxnLst/>
            <a:rect r="r" b="b" t="t" l="l"/>
            <a:pathLst>
              <a:path h="2276154" w="5372897">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4025988"/>
            <a:ext cx="16230600" cy="5232312"/>
            <a:chOff x="0" y="0"/>
            <a:chExt cx="4274726" cy="1378058"/>
          </a:xfrm>
        </p:grpSpPr>
        <p:sp>
          <p:nvSpPr>
            <p:cNvPr name="Freeform 5" id="5"/>
            <p:cNvSpPr/>
            <p:nvPr/>
          </p:nvSpPr>
          <p:spPr>
            <a:xfrm flipH="false" flipV="false" rot="0">
              <a:off x="0" y="0"/>
              <a:ext cx="4274726" cy="1378058"/>
            </a:xfrm>
            <a:custGeom>
              <a:avLst/>
              <a:gdLst/>
              <a:ahLst/>
              <a:cxnLst/>
              <a:rect r="r" b="b" t="t" l="l"/>
              <a:pathLst>
                <a:path h="1378058" w="4274726">
                  <a:moveTo>
                    <a:pt x="0" y="0"/>
                  </a:moveTo>
                  <a:lnTo>
                    <a:pt x="4274726" y="0"/>
                  </a:lnTo>
                  <a:lnTo>
                    <a:pt x="4274726" y="1378058"/>
                  </a:lnTo>
                  <a:lnTo>
                    <a:pt x="0" y="1378058"/>
                  </a:lnTo>
                  <a:close/>
                </a:path>
              </a:pathLst>
            </a:custGeom>
            <a:solidFill>
              <a:srgbClr val="CBCBEB"/>
            </a:solidFill>
          </p:spPr>
        </p:sp>
        <p:sp>
          <p:nvSpPr>
            <p:cNvPr name="TextBox 6" id="6"/>
            <p:cNvSpPr txBox="true"/>
            <p:nvPr/>
          </p:nvSpPr>
          <p:spPr>
            <a:xfrm>
              <a:off x="0" y="-47625"/>
              <a:ext cx="4274726" cy="1425683"/>
            </a:xfrm>
            <a:prstGeom prst="rect">
              <a:avLst/>
            </a:prstGeom>
          </p:spPr>
          <p:txBody>
            <a:bodyPr anchor="ctr" rtlCol="false" tIns="50800" lIns="50800" bIns="50800" rIns="50800"/>
            <a:lstStyle/>
            <a:p>
              <a:pPr algn="ctr">
                <a:lnSpc>
                  <a:spcPts val="3012"/>
                </a:lnSpc>
              </a:pPr>
            </a:p>
          </p:txBody>
        </p:sp>
      </p:grpSp>
      <p:sp>
        <p:nvSpPr>
          <p:cNvPr name="Freeform 7" id="7"/>
          <p:cNvSpPr/>
          <p:nvPr/>
        </p:nvSpPr>
        <p:spPr>
          <a:xfrm flipH="false" flipV="false" rot="0">
            <a:off x="3404773" y="1161808"/>
            <a:ext cx="2792651" cy="2640325"/>
          </a:xfrm>
          <a:custGeom>
            <a:avLst/>
            <a:gdLst/>
            <a:ahLst/>
            <a:cxnLst/>
            <a:rect r="r" b="b" t="t" l="l"/>
            <a:pathLst>
              <a:path h="2640325" w="2792651">
                <a:moveTo>
                  <a:pt x="0" y="0"/>
                </a:moveTo>
                <a:lnTo>
                  <a:pt x="2792651" y="0"/>
                </a:lnTo>
                <a:lnTo>
                  <a:pt x="2792651" y="2640325"/>
                </a:lnTo>
                <a:lnTo>
                  <a:pt x="0" y="2640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403388" y="2575313"/>
            <a:ext cx="10196150"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Conclusion &amp; Next Steps</a:t>
            </a:r>
          </a:p>
        </p:txBody>
      </p:sp>
      <p:sp>
        <p:nvSpPr>
          <p:cNvPr name="TextBox 9" id="9"/>
          <p:cNvSpPr txBox="true"/>
          <p:nvPr/>
        </p:nvSpPr>
        <p:spPr>
          <a:xfrm rot="0">
            <a:off x="2109830" y="4585151"/>
            <a:ext cx="14068341" cy="4056835"/>
          </a:xfrm>
          <a:prstGeom prst="rect">
            <a:avLst/>
          </a:prstGeom>
        </p:spPr>
        <p:txBody>
          <a:bodyPr anchor="t" rtlCol="false" tIns="0" lIns="0" bIns="0" rIns="0">
            <a:spAutoFit/>
          </a:bodyPr>
          <a:lstStyle/>
          <a:p>
            <a:pPr algn="ctr" marL="0" indent="0" lvl="0">
              <a:lnSpc>
                <a:spcPts val="4082"/>
              </a:lnSpc>
              <a:spcBef>
                <a:spcPct val="0"/>
              </a:spcBef>
            </a:pPr>
            <a:r>
              <a:rPr lang="en-US" sz="2916">
                <a:solidFill>
                  <a:srgbClr val="2D3880"/>
                </a:solidFill>
                <a:latin typeface="Glacial Indifference"/>
                <a:ea typeface="Glacial Indifference"/>
                <a:cs typeface="Glacial Indifference"/>
                <a:sym typeface="Glacial Indifference"/>
              </a:rPr>
              <a:t>This comprehensive sales data analytics project successfully transforms raw transaction data into strategic business intelligence, revealing critical insights about customer behavior, product performance, and market opportunities. The balanced portfolio between Electronics and Fashion, strong customer loyalty indicators, and clear seasonal patterns provide solid foundation for growth. Next steps include immediate implementation of recommended strategies, establishing performance monitoring systems, and developing advanced analytics capabilities for continuous business optimization and sustainable growth acceleration.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0547" y="-408048"/>
            <a:ext cx="13066628" cy="10287000"/>
          </a:xfrm>
          <a:custGeom>
            <a:avLst/>
            <a:gdLst/>
            <a:ahLst/>
            <a:cxnLst/>
            <a:rect r="r" b="b" t="t" l="l"/>
            <a:pathLst>
              <a:path h="10287000" w="13066628">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694274" y="3991073"/>
            <a:ext cx="8115300" cy="2066729"/>
          </a:xfrm>
          <a:prstGeom prst="rect">
            <a:avLst/>
          </a:prstGeom>
        </p:spPr>
        <p:txBody>
          <a:bodyPr anchor="t" rtlCol="false" tIns="0" lIns="0" bIns="0" rIns="0">
            <a:spAutoFit/>
          </a:bodyPr>
          <a:lstStyle/>
          <a:p>
            <a:pPr algn="l" marL="0" indent="0" lvl="0">
              <a:lnSpc>
                <a:spcPts val="16810"/>
              </a:lnSpc>
            </a:pPr>
            <a:r>
              <a:rPr lang="en-US" b="true" sz="12007" i="true">
                <a:solidFill>
                  <a:srgbClr val="2D3880"/>
                </a:solidFill>
                <a:latin typeface="Cormorant Garamond Bold Italics"/>
                <a:ea typeface="Cormorant Garamond Bold Italics"/>
                <a:cs typeface="Cormorant Garamond Bold Italics"/>
                <a:sym typeface="Cormorant Garamond Bold Italics"/>
              </a:rPr>
              <a:t>Thank You</a:t>
            </a:r>
          </a:p>
        </p:txBody>
      </p:sp>
      <p:sp>
        <p:nvSpPr>
          <p:cNvPr name="TextBox 4" id="4"/>
          <p:cNvSpPr txBox="true"/>
          <p:nvPr/>
        </p:nvSpPr>
        <p:spPr>
          <a:xfrm rot="0">
            <a:off x="6441602" y="6288663"/>
            <a:ext cx="11276260" cy="2520313"/>
          </a:xfrm>
          <a:prstGeom prst="rect">
            <a:avLst/>
          </a:prstGeom>
        </p:spPr>
        <p:txBody>
          <a:bodyPr anchor="t" rtlCol="false" tIns="0" lIns="0" bIns="0" rIns="0">
            <a:spAutoFit/>
          </a:bodyPr>
          <a:lstStyle/>
          <a:p>
            <a:pPr algn="l">
              <a:lnSpc>
                <a:spcPts val="5066"/>
              </a:lnSpc>
            </a:pPr>
            <a:r>
              <a:rPr lang="en-US" sz="3618">
                <a:solidFill>
                  <a:srgbClr val="2D3880"/>
                </a:solidFill>
                <a:latin typeface="Glacial Indifference"/>
                <a:ea typeface="Glacial Indifference"/>
                <a:cs typeface="Glacial Indifference"/>
                <a:sym typeface="Glacial Indifference"/>
              </a:rPr>
              <a:t>Contact Information:</a:t>
            </a:r>
          </a:p>
          <a:p>
            <a:pPr algn="l">
              <a:lnSpc>
                <a:spcPts val="5066"/>
              </a:lnSpc>
            </a:pPr>
            <a:r>
              <a:rPr lang="en-US" sz="3618">
                <a:solidFill>
                  <a:srgbClr val="2D3880"/>
                </a:solidFill>
                <a:latin typeface="Glacial Indifference"/>
                <a:ea typeface="Glacial Indifference"/>
                <a:cs typeface="Glacial Indifference"/>
                <a:sym typeface="Glacial Indifference"/>
              </a:rPr>
              <a:t> 📧</a:t>
            </a:r>
            <a:r>
              <a:rPr lang="en-US" sz="3618">
                <a:solidFill>
                  <a:srgbClr val="2D3880"/>
                </a:solidFill>
                <a:latin typeface="Glacial Indifference"/>
                <a:ea typeface="Glacial Indifference"/>
                <a:cs typeface="Glacial Indifference"/>
                <a:sym typeface="Glacial Indifference"/>
              </a:rPr>
              <a:t> Email: abusofian.id@gmail.com</a:t>
            </a:r>
          </a:p>
          <a:p>
            <a:pPr algn="l">
              <a:lnSpc>
                <a:spcPts val="5066"/>
              </a:lnSpc>
            </a:pPr>
            <a:r>
              <a:rPr lang="en-US" sz="3618">
                <a:solidFill>
                  <a:srgbClr val="2D3880"/>
                </a:solidFill>
                <a:latin typeface="Glacial Indifference"/>
                <a:ea typeface="Glacial Indifference"/>
                <a:cs typeface="Glacial Indifference"/>
                <a:sym typeface="Glacial Indifference"/>
              </a:rPr>
              <a:t> 💼 LinkedIn: https://www.linkedin.com/in/abusofianid</a:t>
            </a:r>
          </a:p>
          <a:p>
            <a:pPr algn="l" marL="0" indent="0" lvl="0">
              <a:lnSpc>
                <a:spcPts val="5066"/>
              </a:lnSpc>
              <a:spcBef>
                <a:spcPct val="0"/>
              </a:spcBef>
            </a:pPr>
            <a:r>
              <a:rPr lang="en-US" sz="3618">
                <a:solidFill>
                  <a:srgbClr val="2D3880"/>
                </a:solidFill>
                <a:latin typeface="Glacial Indifference"/>
                <a:ea typeface="Glacial Indifference"/>
                <a:cs typeface="Glacial Indifference"/>
                <a:sym typeface="Glacial Indifference"/>
              </a:rPr>
              <a:t> 🔗 Project Repository: https://github.com/abusofianid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842247" y="2765381"/>
            <a:ext cx="641513" cy="64151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6" id="6"/>
            <p:cNvSpPr txBox="true"/>
            <p:nvPr/>
          </p:nvSpPr>
          <p:spPr>
            <a:xfrm>
              <a:off x="76200" y="19050"/>
              <a:ext cx="660400" cy="717550"/>
            </a:xfrm>
            <a:prstGeom prst="rect">
              <a:avLst/>
            </a:prstGeom>
          </p:spPr>
          <p:txBody>
            <a:bodyPr anchor="ctr" rtlCol="false" tIns="45708" lIns="45708" bIns="45708" rIns="45708"/>
            <a:lstStyle/>
            <a:p>
              <a:pPr algn="ctr">
                <a:lnSpc>
                  <a:spcPts val="3220"/>
                </a:lnSpc>
              </a:pPr>
              <a:r>
                <a:rPr lang="en-US" sz="2300">
                  <a:solidFill>
                    <a:srgbClr val="FFFFFF"/>
                  </a:solidFill>
                  <a:latin typeface="Glacial Indifference"/>
                  <a:ea typeface="Glacial Indifference"/>
                  <a:cs typeface="Glacial Indifference"/>
                  <a:sym typeface="Glacial Indifference"/>
                </a:rPr>
                <a:t>01</a:t>
              </a:r>
            </a:p>
          </p:txBody>
        </p:sp>
      </p:grpSp>
      <p:grpSp>
        <p:nvGrpSpPr>
          <p:cNvPr name="Group 7" id="7"/>
          <p:cNvGrpSpPr/>
          <p:nvPr/>
        </p:nvGrpSpPr>
        <p:grpSpPr>
          <a:xfrm rot="0">
            <a:off x="2842247" y="3624401"/>
            <a:ext cx="641513" cy="64151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9" id="9"/>
            <p:cNvSpPr txBox="true"/>
            <p:nvPr/>
          </p:nvSpPr>
          <p:spPr>
            <a:xfrm>
              <a:off x="76200" y="19050"/>
              <a:ext cx="660400" cy="717550"/>
            </a:xfrm>
            <a:prstGeom prst="rect">
              <a:avLst/>
            </a:prstGeom>
          </p:spPr>
          <p:txBody>
            <a:bodyPr anchor="ctr" rtlCol="false" tIns="45708" lIns="45708" bIns="45708" rIns="45708"/>
            <a:lstStyle/>
            <a:p>
              <a:pPr algn="ctr">
                <a:lnSpc>
                  <a:spcPts val="3220"/>
                </a:lnSpc>
              </a:pPr>
              <a:r>
                <a:rPr lang="en-US" sz="2300">
                  <a:solidFill>
                    <a:srgbClr val="FFFFFF"/>
                  </a:solidFill>
                  <a:latin typeface="Glacial Indifference"/>
                  <a:ea typeface="Glacial Indifference"/>
                  <a:cs typeface="Glacial Indifference"/>
                  <a:sym typeface="Glacial Indifference"/>
                </a:rPr>
                <a:t>02</a:t>
              </a:r>
            </a:p>
          </p:txBody>
        </p:sp>
      </p:grpSp>
      <p:grpSp>
        <p:nvGrpSpPr>
          <p:cNvPr name="Group 10" id="10"/>
          <p:cNvGrpSpPr/>
          <p:nvPr/>
        </p:nvGrpSpPr>
        <p:grpSpPr>
          <a:xfrm rot="0">
            <a:off x="2842247" y="4483421"/>
            <a:ext cx="641513" cy="64151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2" id="12"/>
            <p:cNvSpPr txBox="true"/>
            <p:nvPr/>
          </p:nvSpPr>
          <p:spPr>
            <a:xfrm>
              <a:off x="76200" y="19050"/>
              <a:ext cx="660400" cy="717550"/>
            </a:xfrm>
            <a:prstGeom prst="rect">
              <a:avLst/>
            </a:prstGeom>
          </p:spPr>
          <p:txBody>
            <a:bodyPr anchor="ctr" rtlCol="false" tIns="45708" lIns="45708" bIns="45708" rIns="45708"/>
            <a:lstStyle/>
            <a:p>
              <a:pPr algn="ctr">
                <a:lnSpc>
                  <a:spcPts val="3220"/>
                </a:lnSpc>
              </a:pPr>
              <a:r>
                <a:rPr lang="en-US" sz="2300">
                  <a:solidFill>
                    <a:srgbClr val="FFFFFF"/>
                  </a:solidFill>
                  <a:latin typeface="Glacial Indifference"/>
                  <a:ea typeface="Glacial Indifference"/>
                  <a:cs typeface="Glacial Indifference"/>
                  <a:sym typeface="Glacial Indifference"/>
                </a:rPr>
                <a:t>03</a:t>
              </a:r>
            </a:p>
          </p:txBody>
        </p:sp>
      </p:grpSp>
      <p:grpSp>
        <p:nvGrpSpPr>
          <p:cNvPr name="Group 13" id="13"/>
          <p:cNvGrpSpPr/>
          <p:nvPr/>
        </p:nvGrpSpPr>
        <p:grpSpPr>
          <a:xfrm rot="0">
            <a:off x="2842247" y="5342441"/>
            <a:ext cx="641513" cy="6415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5" id="15"/>
            <p:cNvSpPr txBox="true"/>
            <p:nvPr/>
          </p:nvSpPr>
          <p:spPr>
            <a:xfrm>
              <a:off x="76200" y="19050"/>
              <a:ext cx="660400" cy="717550"/>
            </a:xfrm>
            <a:prstGeom prst="rect">
              <a:avLst/>
            </a:prstGeom>
          </p:spPr>
          <p:txBody>
            <a:bodyPr anchor="ctr" rtlCol="false" tIns="45708" lIns="45708" bIns="45708" rIns="45708"/>
            <a:lstStyle/>
            <a:p>
              <a:pPr algn="ctr">
                <a:lnSpc>
                  <a:spcPts val="3220"/>
                </a:lnSpc>
              </a:pPr>
              <a:r>
                <a:rPr lang="en-US" sz="2300">
                  <a:solidFill>
                    <a:srgbClr val="FFFFFF"/>
                  </a:solidFill>
                  <a:latin typeface="Glacial Indifference"/>
                  <a:ea typeface="Glacial Indifference"/>
                  <a:cs typeface="Glacial Indifference"/>
                  <a:sym typeface="Glacial Indifference"/>
                </a:rPr>
                <a:t>04</a:t>
              </a:r>
            </a:p>
          </p:txBody>
        </p:sp>
      </p:grpSp>
      <p:grpSp>
        <p:nvGrpSpPr>
          <p:cNvPr name="Group 16" id="16"/>
          <p:cNvGrpSpPr/>
          <p:nvPr/>
        </p:nvGrpSpPr>
        <p:grpSpPr>
          <a:xfrm rot="0">
            <a:off x="6481194" y="7016095"/>
            <a:ext cx="640692" cy="64069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8" id="18"/>
            <p:cNvSpPr txBox="true"/>
            <p:nvPr/>
          </p:nvSpPr>
          <p:spPr>
            <a:xfrm>
              <a:off x="76200" y="19050"/>
              <a:ext cx="660400" cy="717550"/>
            </a:xfrm>
            <a:prstGeom prst="rect">
              <a:avLst/>
            </a:prstGeom>
          </p:spPr>
          <p:txBody>
            <a:bodyPr anchor="ctr" rtlCol="false" tIns="45708" lIns="45708" bIns="45708" rIns="45708"/>
            <a:lstStyle/>
            <a:p>
              <a:pPr algn="ctr">
                <a:lnSpc>
                  <a:spcPts val="3500"/>
                </a:lnSpc>
              </a:pPr>
              <a:r>
                <a:rPr lang="en-US" sz="2500">
                  <a:solidFill>
                    <a:srgbClr val="FFFFFF"/>
                  </a:solidFill>
                  <a:latin typeface="Glacial Indifference"/>
                  <a:ea typeface="Glacial Indifference"/>
                  <a:cs typeface="Glacial Indifference"/>
                  <a:sym typeface="Glacial Indifference"/>
                </a:rPr>
                <a:t>01</a:t>
              </a:r>
            </a:p>
          </p:txBody>
        </p:sp>
      </p:grpSp>
      <p:grpSp>
        <p:nvGrpSpPr>
          <p:cNvPr name="Group 19" id="19"/>
          <p:cNvGrpSpPr/>
          <p:nvPr/>
        </p:nvGrpSpPr>
        <p:grpSpPr>
          <a:xfrm rot="0">
            <a:off x="6481194" y="7874016"/>
            <a:ext cx="640692" cy="64069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1" id="21"/>
            <p:cNvSpPr txBox="true"/>
            <p:nvPr/>
          </p:nvSpPr>
          <p:spPr>
            <a:xfrm>
              <a:off x="76200" y="19050"/>
              <a:ext cx="660400" cy="717550"/>
            </a:xfrm>
            <a:prstGeom prst="rect">
              <a:avLst/>
            </a:prstGeom>
          </p:spPr>
          <p:txBody>
            <a:bodyPr anchor="ctr" rtlCol="false" tIns="45708" lIns="45708" bIns="45708" rIns="45708"/>
            <a:lstStyle/>
            <a:p>
              <a:pPr algn="ctr">
                <a:lnSpc>
                  <a:spcPts val="3500"/>
                </a:lnSpc>
              </a:pPr>
              <a:r>
                <a:rPr lang="en-US" sz="2500">
                  <a:solidFill>
                    <a:srgbClr val="FFFFFF"/>
                  </a:solidFill>
                  <a:latin typeface="Glacial Indifference"/>
                  <a:ea typeface="Glacial Indifference"/>
                  <a:cs typeface="Glacial Indifference"/>
                  <a:sym typeface="Glacial Indifference"/>
                </a:rPr>
                <a:t>02</a:t>
              </a:r>
            </a:p>
          </p:txBody>
        </p:sp>
      </p:grpSp>
      <p:grpSp>
        <p:nvGrpSpPr>
          <p:cNvPr name="Group 22" id="22"/>
          <p:cNvGrpSpPr/>
          <p:nvPr/>
        </p:nvGrpSpPr>
        <p:grpSpPr>
          <a:xfrm rot="0">
            <a:off x="6481194" y="8731937"/>
            <a:ext cx="640692" cy="64069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4" id="24"/>
            <p:cNvSpPr txBox="true"/>
            <p:nvPr/>
          </p:nvSpPr>
          <p:spPr>
            <a:xfrm>
              <a:off x="76200" y="19050"/>
              <a:ext cx="660400" cy="717550"/>
            </a:xfrm>
            <a:prstGeom prst="rect">
              <a:avLst/>
            </a:prstGeom>
          </p:spPr>
          <p:txBody>
            <a:bodyPr anchor="ctr" rtlCol="false" tIns="45708" lIns="45708" bIns="45708" rIns="45708"/>
            <a:lstStyle/>
            <a:p>
              <a:pPr algn="ctr">
                <a:lnSpc>
                  <a:spcPts val="3500"/>
                </a:lnSpc>
              </a:pPr>
              <a:r>
                <a:rPr lang="en-US" sz="2500">
                  <a:solidFill>
                    <a:srgbClr val="FFFFFF"/>
                  </a:solidFill>
                  <a:latin typeface="Glacial Indifference"/>
                  <a:ea typeface="Glacial Indifference"/>
                  <a:cs typeface="Glacial Indifference"/>
                  <a:sym typeface="Glacial Indifference"/>
                </a:rPr>
                <a:t>03</a:t>
              </a:r>
            </a:p>
          </p:txBody>
        </p:sp>
      </p:grpSp>
      <p:sp>
        <p:nvSpPr>
          <p:cNvPr name="Freeform 25" id="25"/>
          <p:cNvSpPr/>
          <p:nvPr/>
        </p:nvSpPr>
        <p:spPr>
          <a:xfrm flipH="false" flipV="false" rot="0">
            <a:off x="11066973" y="2220319"/>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2786379" y="497964"/>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Data Overview &amp; Methodology</a:t>
            </a:r>
          </a:p>
        </p:txBody>
      </p:sp>
      <p:sp>
        <p:nvSpPr>
          <p:cNvPr name="TextBox 27" id="27"/>
          <p:cNvSpPr txBox="true"/>
          <p:nvPr/>
        </p:nvSpPr>
        <p:spPr>
          <a:xfrm rot="0">
            <a:off x="3642402" y="2864506"/>
            <a:ext cx="6635042" cy="369699"/>
          </a:xfrm>
          <a:prstGeom prst="rect">
            <a:avLst/>
          </a:prstGeom>
        </p:spPr>
        <p:txBody>
          <a:bodyPr anchor="t" rtlCol="false" tIns="0" lIns="0" bIns="0" rIns="0">
            <a:spAutoFit/>
          </a:bodyPr>
          <a:lstStyle/>
          <a:p>
            <a:pPr algn="l">
              <a:lnSpc>
                <a:spcPts val="3032"/>
              </a:lnSpc>
            </a:pPr>
            <a:r>
              <a:rPr lang="en-US" sz="2165">
                <a:solidFill>
                  <a:srgbClr val="2D3880"/>
                </a:solidFill>
                <a:latin typeface="Glacial Indifference"/>
                <a:ea typeface="Glacial Indifference"/>
                <a:cs typeface="Glacial Indifference"/>
                <a:sym typeface="Glacial Indifference"/>
              </a:rPr>
              <a:t>Dataset: 2023 Sales Records (300+ transactions)</a:t>
            </a:r>
          </a:p>
        </p:txBody>
      </p:sp>
      <p:sp>
        <p:nvSpPr>
          <p:cNvPr name="TextBox 28" id="28"/>
          <p:cNvSpPr txBox="true"/>
          <p:nvPr/>
        </p:nvSpPr>
        <p:spPr>
          <a:xfrm rot="0">
            <a:off x="3642402" y="3723527"/>
            <a:ext cx="3771712" cy="369699"/>
          </a:xfrm>
          <a:prstGeom prst="rect">
            <a:avLst/>
          </a:prstGeom>
        </p:spPr>
        <p:txBody>
          <a:bodyPr anchor="t" rtlCol="false" tIns="0" lIns="0" bIns="0" rIns="0">
            <a:spAutoFit/>
          </a:bodyPr>
          <a:lstStyle/>
          <a:p>
            <a:pPr algn="l">
              <a:lnSpc>
                <a:spcPts val="3032"/>
              </a:lnSpc>
            </a:pPr>
            <a:r>
              <a:rPr lang="en-US" sz="2165">
                <a:solidFill>
                  <a:srgbClr val="2D3880"/>
                </a:solidFill>
                <a:latin typeface="Glacial Indifference"/>
                <a:ea typeface="Glacial Indifference"/>
                <a:cs typeface="Glacial Indifference"/>
                <a:sym typeface="Glacial Indifference"/>
              </a:rPr>
              <a:t>Revenue: Rp 4.04 billion</a:t>
            </a:r>
          </a:p>
        </p:txBody>
      </p:sp>
      <p:sp>
        <p:nvSpPr>
          <p:cNvPr name="TextBox 29" id="29"/>
          <p:cNvSpPr txBox="true"/>
          <p:nvPr/>
        </p:nvSpPr>
        <p:spPr>
          <a:xfrm rot="0">
            <a:off x="3642402" y="4579055"/>
            <a:ext cx="5809777" cy="369699"/>
          </a:xfrm>
          <a:prstGeom prst="rect">
            <a:avLst/>
          </a:prstGeom>
        </p:spPr>
        <p:txBody>
          <a:bodyPr anchor="t" rtlCol="false" tIns="0" lIns="0" bIns="0" rIns="0">
            <a:spAutoFit/>
          </a:bodyPr>
          <a:lstStyle/>
          <a:p>
            <a:pPr algn="l">
              <a:lnSpc>
                <a:spcPts val="3032"/>
              </a:lnSpc>
            </a:pPr>
            <a:r>
              <a:rPr lang="en-US" sz="2165">
                <a:solidFill>
                  <a:srgbClr val="2D3880"/>
                </a:solidFill>
                <a:latin typeface="Glacial Indifference"/>
                <a:ea typeface="Glacial Indifference"/>
                <a:cs typeface="Glacial Indifference"/>
                <a:sym typeface="Glacial Indifference"/>
              </a:rPr>
              <a:t>Categories: Electronics &amp; Fashion</a:t>
            </a:r>
          </a:p>
        </p:txBody>
      </p:sp>
      <p:sp>
        <p:nvSpPr>
          <p:cNvPr name="TextBox 30" id="30"/>
          <p:cNvSpPr txBox="true"/>
          <p:nvPr/>
        </p:nvSpPr>
        <p:spPr>
          <a:xfrm rot="0">
            <a:off x="3642402" y="5434583"/>
            <a:ext cx="3771712" cy="369699"/>
          </a:xfrm>
          <a:prstGeom prst="rect">
            <a:avLst/>
          </a:prstGeom>
        </p:spPr>
        <p:txBody>
          <a:bodyPr anchor="t" rtlCol="false" tIns="0" lIns="0" bIns="0" rIns="0">
            <a:spAutoFit/>
          </a:bodyPr>
          <a:lstStyle/>
          <a:p>
            <a:pPr algn="l">
              <a:lnSpc>
                <a:spcPts val="3032"/>
              </a:lnSpc>
            </a:pPr>
            <a:r>
              <a:rPr lang="en-US" sz="2165">
                <a:solidFill>
                  <a:srgbClr val="2D3880"/>
                </a:solidFill>
                <a:latin typeface="Glacial Indifference"/>
                <a:ea typeface="Glacial Indifference"/>
                <a:cs typeface="Glacial Indifference"/>
                <a:sym typeface="Glacial Indifference"/>
              </a:rPr>
              <a:t>Period: 12-month analysis</a:t>
            </a:r>
          </a:p>
        </p:txBody>
      </p:sp>
      <p:sp>
        <p:nvSpPr>
          <p:cNvPr name="TextBox 31" id="31"/>
          <p:cNvSpPr txBox="true"/>
          <p:nvPr/>
        </p:nvSpPr>
        <p:spPr>
          <a:xfrm rot="0">
            <a:off x="7281187" y="7106102"/>
            <a:ext cx="5096714" cy="369776"/>
          </a:xfrm>
          <a:prstGeom prst="rect">
            <a:avLst/>
          </a:prstGeom>
        </p:spPr>
        <p:txBody>
          <a:bodyPr anchor="t" rtlCol="false" tIns="0" lIns="0" bIns="0" rIns="0">
            <a:spAutoFit/>
          </a:bodyPr>
          <a:lstStyle/>
          <a:p>
            <a:pPr algn="l">
              <a:lnSpc>
                <a:spcPts val="3028"/>
              </a:lnSpc>
            </a:pPr>
            <a:r>
              <a:rPr lang="en-US" sz="2162">
                <a:solidFill>
                  <a:srgbClr val="2D3880"/>
                </a:solidFill>
                <a:latin typeface="Glacial Indifference"/>
                <a:ea typeface="Glacial Indifference"/>
                <a:cs typeface="Glacial Indifference"/>
                <a:sym typeface="Glacial Indifference"/>
              </a:rPr>
              <a:t>Data preprocessing &amp; classification</a:t>
            </a:r>
          </a:p>
        </p:txBody>
      </p:sp>
      <p:sp>
        <p:nvSpPr>
          <p:cNvPr name="TextBox 32" id="32"/>
          <p:cNvSpPr txBox="true"/>
          <p:nvPr/>
        </p:nvSpPr>
        <p:spPr>
          <a:xfrm rot="0">
            <a:off x="7280326" y="7972954"/>
            <a:ext cx="5418569" cy="369776"/>
          </a:xfrm>
          <a:prstGeom prst="rect">
            <a:avLst/>
          </a:prstGeom>
        </p:spPr>
        <p:txBody>
          <a:bodyPr anchor="t" rtlCol="false" tIns="0" lIns="0" bIns="0" rIns="0">
            <a:spAutoFit/>
          </a:bodyPr>
          <a:lstStyle/>
          <a:p>
            <a:pPr algn="l">
              <a:lnSpc>
                <a:spcPts val="3028"/>
              </a:lnSpc>
            </a:pPr>
            <a:r>
              <a:rPr lang="en-US" sz="2162">
                <a:solidFill>
                  <a:srgbClr val="2D3880"/>
                </a:solidFill>
                <a:latin typeface="Glacial Indifference"/>
                <a:ea typeface="Glacial Indifference"/>
                <a:cs typeface="Glacial Indifference"/>
                <a:sym typeface="Glacial Indifference"/>
              </a:rPr>
              <a:t>Performance analysis &amp; trend identification</a:t>
            </a:r>
          </a:p>
        </p:txBody>
      </p:sp>
      <p:sp>
        <p:nvSpPr>
          <p:cNvPr name="TextBox 33" id="33"/>
          <p:cNvSpPr txBox="true"/>
          <p:nvPr/>
        </p:nvSpPr>
        <p:spPr>
          <a:xfrm rot="0">
            <a:off x="7280326" y="8830875"/>
            <a:ext cx="5693706" cy="369776"/>
          </a:xfrm>
          <a:prstGeom prst="rect">
            <a:avLst/>
          </a:prstGeom>
        </p:spPr>
        <p:txBody>
          <a:bodyPr anchor="t" rtlCol="false" tIns="0" lIns="0" bIns="0" rIns="0">
            <a:spAutoFit/>
          </a:bodyPr>
          <a:lstStyle/>
          <a:p>
            <a:pPr algn="l">
              <a:lnSpc>
                <a:spcPts val="3028"/>
              </a:lnSpc>
            </a:pPr>
            <a:r>
              <a:rPr lang="en-US" sz="2162">
                <a:solidFill>
                  <a:srgbClr val="2D3880"/>
                </a:solidFill>
                <a:latin typeface="Glacial Indifference"/>
                <a:ea typeface="Glacial Indifference"/>
                <a:cs typeface="Glacial Indifference"/>
                <a:sym typeface="Glacial Indifference"/>
              </a:rPr>
              <a:t>Strategic insight extraction &amp; recommendations</a:t>
            </a:r>
          </a:p>
        </p:txBody>
      </p:sp>
      <p:sp>
        <p:nvSpPr>
          <p:cNvPr name="TextBox 34" id="34"/>
          <p:cNvSpPr txBox="true"/>
          <p:nvPr/>
        </p:nvSpPr>
        <p:spPr>
          <a:xfrm rot="0">
            <a:off x="2842247" y="2172694"/>
            <a:ext cx="6635042" cy="373612"/>
          </a:xfrm>
          <a:prstGeom prst="rect">
            <a:avLst/>
          </a:prstGeom>
        </p:spPr>
        <p:txBody>
          <a:bodyPr anchor="t" rtlCol="false" tIns="0" lIns="0" bIns="0" rIns="0">
            <a:spAutoFit/>
          </a:bodyPr>
          <a:lstStyle/>
          <a:p>
            <a:pPr algn="l">
              <a:lnSpc>
                <a:spcPts val="3032"/>
              </a:lnSpc>
            </a:pPr>
            <a:r>
              <a:rPr lang="en-US" sz="2165" b="true">
                <a:solidFill>
                  <a:srgbClr val="2D3880"/>
                </a:solidFill>
                <a:latin typeface="Glacial Indifference Bold"/>
                <a:ea typeface="Glacial Indifference Bold"/>
                <a:cs typeface="Glacial Indifference Bold"/>
                <a:sym typeface="Glacial Indifference Bold"/>
              </a:rPr>
              <a:t>DATA OVERVIEW</a:t>
            </a:r>
          </a:p>
        </p:txBody>
      </p:sp>
      <p:sp>
        <p:nvSpPr>
          <p:cNvPr name="TextBox 35" id="35"/>
          <p:cNvSpPr txBox="true"/>
          <p:nvPr/>
        </p:nvSpPr>
        <p:spPr>
          <a:xfrm rot="0">
            <a:off x="6512024" y="6423408"/>
            <a:ext cx="6635042" cy="373612"/>
          </a:xfrm>
          <a:prstGeom prst="rect">
            <a:avLst/>
          </a:prstGeom>
        </p:spPr>
        <p:txBody>
          <a:bodyPr anchor="t" rtlCol="false" tIns="0" lIns="0" bIns="0" rIns="0">
            <a:spAutoFit/>
          </a:bodyPr>
          <a:lstStyle/>
          <a:p>
            <a:pPr algn="l">
              <a:lnSpc>
                <a:spcPts val="3032"/>
              </a:lnSpc>
            </a:pPr>
            <a:r>
              <a:rPr lang="en-US" sz="2165" b="true">
                <a:solidFill>
                  <a:srgbClr val="2D3880"/>
                </a:solidFill>
                <a:latin typeface="Glacial Indifference Bold"/>
                <a:ea typeface="Glacial Indifference Bold"/>
                <a:cs typeface="Glacial Indifference Bold"/>
                <a:sym typeface="Glacial Indifference Bold"/>
              </a:rPr>
              <a:t>METHODOLOGY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25420" y="0"/>
            <a:ext cx="9962580" cy="10287000"/>
            <a:chOff x="0" y="0"/>
            <a:chExt cx="13283440" cy="13716000"/>
          </a:xfrm>
        </p:grpSpPr>
        <p:pic>
          <p:nvPicPr>
            <p:cNvPr name="Picture 3" id="3"/>
            <p:cNvPicPr>
              <a:picLocks noChangeAspect="true"/>
            </p:cNvPicPr>
            <p:nvPr/>
          </p:nvPicPr>
          <p:blipFill>
            <a:blip r:embed="rId2"/>
            <a:srcRect l="17738" t="0" r="17738" b="0"/>
            <a:stretch>
              <a:fillRect/>
            </a:stretch>
          </p:blipFill>
          <p:spPr>
            <a:xfrm flipH="false" flipV="false">
              <a:off x="0" y="0"/>
              <a:ext cx="13283440" cy="13716000"/>
            </a:xfrm>
            <a:prstGeom prst="rect">
              <a:avLst/>
            </a:prstGeom>
          </p:spPr>
        </p:pic>
      </p:grpSp>
      <p:sp>
        <p:nvSpPr>
          <p:cNvPr name="Freeform 4" id="4"/>
          <p:cNvSpPr/>
          <p:nvPr/>
        </p:nvSpPr>
        <p:spPr>
          <a:xfrm flipH="false" flipV="false" rot="0">
            <a:off x="1314450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46566" y="1162050"/>
            <a:ext cx="5520700" cy="1878330"/>
          </a:xfrm>
          <a:prstGeom prst="rect">
            <a:avLst/>
          </a:prstGeom>
        </p:spPr>
        <p:txBody>
          <a:bodyPr anchor="t" rtlCol="false" tIns="0" lIns="0" bIns="0" rIns="0">
            <a:spAutoFit/>
          </a:bodyPr>
          <a:lstStyle/>
          <a:p>
            <a:pPr algn="l" marL="0" indent="0" lvl="0">
              <a:lnSpc>
                <a:spcPts val="7200"/>
              </a:lnSpc>
            </a:pPr>
            <a:r>
              <a:rPr lang="en-US" b="true" sz="7200" i="true">
                <a:solidFill>
                  <a:srgbClr val="2D3880"/>
                </a:solidFill>
                <a:latin typeface="Cormorant Garamond Bold Italics"/>
                <a:ea typeface="Cormorant Garamond Bold Italics"/>
                <a:cs typeface="Cormorant Garamond Bold Italics"/>
                <a:sym typeface="Cormorant Garamond Bold Italics"/>
              </a:rPr>
              <a:t>Executive Summary</a:t>
            </a:r>
          </a:p>
        </p:txBody>
      </p:sp>
      <p:sp>
        <p:nvSpPr>
          <p:cNvPr name="TextBox 6" id="6"/>
          <p:cNvSpPr txBox="true"/>
          <p:nvPr/>
        </p:nvSpPr>
        <p:spPr>
          <a:xfrm rot="0">
            <a:off x="646566" y="3441111"/>
            <a:ext cx="7114797" cy="1253490"/>
          </a:xfrm>
          <a:prstGeom prst="rect">
            <a:avLst/>
          </a:prstGeom>
        </p:spPr>
        <p:txBody>
          <a:bodyPr anchor="t" rtlCol="false" tIns="0" lIns="0" bIns="0" rIns="0">
            <a:spAutoFit/>
          </a:bodyPr>
          <a:lstStyle/>
          <a:p>
            <a:pPr algn="just" marL="0" indent="0" lvl="0">
              <a:lnSpc>
                <a:spcPts val="3359"/>
              </a:lnSpc>
            </a:pPr>
            <a:r>
              <a:rPr lang="en-US" sz="2400">
                <a:solidFill>
                  <a:srgbClr val="2D3880"/>
                </a:solidFill>
                <a:latin typeface="Glacial Indifference"/>
                <a:ea typeface="Glacial Indifference"/>
                <a:cs typeface="Glacial Indifference"/>
                <a:sym typeface="Glacial Indifference"/>
              </a:rPr>
              <a:t>This comprehensive sales data analytics project examines our 2023 business performance to unlock growth opportunities and optimize revenue strategies.</a:t>
            </a:r>
          </a:p>
        </p:txBody>
      </p:sp>
      <p:sp>
        <p:nvSpPr>
          <p:cNvPr name="TextBox 7" id="7"/>
          <p:cNvSpPr txBox="true"/>
          <p:nvPr/>
        </p:nvSpPr>
        <p:spPr>
          <a:xfrm rot="0">
            <a:off x="646566" y="5401536"/>
            <a:ext cx="7114797" cy="3768090"/>
          </a:xfrm>
          <a:prstGeom prst="rect">
            <a:avLst/>
          </a:prstGeom>
        </p:spPr>
        <p:txBody>
          <a:bodyPr anchor="t" rtlCol="false" tIns="0" lIns="0" bIns="0" rIns="0">
            <a:spAutoFit/>
          </a:bodyPr>
          <a:lstStyle/>
          <a:p>
            <a:pPr algn="just">
              <a:lnSpc>
                <a:spcPts val="3359"/>
              </a:lnSpc>
            </a:pPr>
            <a:r>
              <a:rPr lang="en-US" sz="2400">
                <a:solidFill>
                  <a:srgbClr val="2D3880"/>
                </a:solidFill>
                <a:latin typeface="Glacial Indifference"/>
                <a:ea typeface="Glacial Indifference"/>
                <a:cs typeface="Glacial Indifference"/>
                <a:sym typeface="Glacial Indifference"/>
              </a:rPr>
              <a:t>Key Focus Our 12-month analysis covers multi-city customer behavior, seasonal patterns, and product performance to identify growth opportunities and optimize business strategies.</a:t>
            </a:r>
          </a:p>
          <a:p>
            <a:pPr algn="just" marL="0" indent="0" lvl="0">
              <a:lnSpc>
                <a:spcPts val="3359"/>
              </a:lnSpc>
            </a:pPr>
            <a:r>
              <a:rPr lang="en-US" sz="2400">
                <a:solidFill>
                  <a:srgbClr val="2D3880"/>
                </a:solidFill>
                <a:latin typeface="Glacial Indifference"/>
                <a:ea typeface="Glacial Indifference"/>
                <a:cs typeface="Glacial Indifference"/>
                <a:sym typeface="Glacial Indifference"/>
              </a:rPr>
              <a:t>Expected Impact Data-driven insights will enable customer segmentation optimization, product portfolio enhancement, and targeted revenue acceleration strategies.</a:t>
            </a:r>
          </a:p>
          <a:p>
            <a:pPr algn="just" marL="0" indent="0" lvl="0">
              <a:lnSpc>
                <a:spcPts val="33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3048426"/>
            <a:ext cx="8115300" cy="6209874"/>
            <a:chOff x="0" y="0"/>
            <a:chExt cx="2137363" cy="1635522"/>
          </a:xfrm>
        </p:grpSpPr>
        <p:sp>
          <p:nvSpPr>
            <p:cNvPr name="Freeform 3" id="3"/>
            <p:cNvSpPr/>
            <p:nvPr/>
          </p:nvSpPr>
          <p:spPr>
            <a:xfrm flipH="false" flipV="false" rot="0">
              <a:off x="0" y="0"/>
              <a:ext cx="2137363" cy="1635522"/>
            </a:xfrm>
            <a:custGeom>
              <a:avLst/>
              <a:gdLst/>
              <a:ahLst/>
              <a:cxnLst/>
              <a:rect r="r" b="b" t="t" l="l"/>
              <a:pathLst>
                <a:path h="1635522" w="2137363">
                  <a:moveTo>
                    <a:pt x="0" y="0"/>
                  </a:moveTo>
                  <a:lnTo>
                    <a:pt x="2137363" y="0"/>
                  </a:lnTo>
                  <a:lnTo>
                    <a:pt x="2137363" y="1635522"/>
                  </a:lnTo>
                  <a:lnTo>
                    <a:pt x="0" y="1635522"/>
                  </a:lnTo>
                  <a:close/>
                </a:path>
              </a:pathLst>
            </a:custGeom>
            <a:solidFill>
              <a:srgbClr val="CBCBEB"/>
            </a:solidFill>
          </p:spPr>
        </p:sp>
        <p:sp>
          <p:nvSpPr>
            <p:cNvPr name="TextBox 4" id="4"/>
            <p:cNvSpPr txBox="true"/>
            <p:nvPr/>
          </p:nvSpPr>
          <p:spPr>
            <a:xfrm>
              <a:off x="0" y="-57150"/>
              <a:ext cx="2137363" cy="1692672"/>
            </a:xfrm>
            <a:prstGeom prst="rect">
              <a:avLst/>
            </a:prstGeom>
          </p:spPr>
          <p:txBody>
            <a:bodyPr anchor="ctr" rtlCol="false" tIns="50800" lIns="50800" bIns="50800" rIns="50800"/>
            <a:lstStyle/>
            <a:p>
              <a:pPr algn="ctr">
                <a:lnSpc>
                  <a:spcPts val="3359"/>
                </a:lnSpc>
              </a:pPr>
            </a:p>
          </p:txBody>
        </p:sp>
      </p:grpSp>
      <p:pic>
        <p:nvPicPr>
          <p:cNvPr name="Picture 5" id="5"/>
          <p:cNvPicPr>
            <a:picLocks noChangeAspect="true"/>
          </p:cNvPicPr>
          <p:nvPr/>
        </p:nvPicPr>
        <p:blipFill>
          <a:blip r:embed="rId2"/>
          <a:stretch>
            <a:fillRect/>
          </a:stretch>
        </p:blipFill>
        <p:spPr>
          <a:xfrm rot="0">
            <a:off x="8670927" y="6843593"/>
            <a:ext cx="9203861" cy="2838795"/>
          </a:xfrm>
          <a:prstGeom prst="rect">
            <a:avLst/>
          </a:prstGeom>
        </p:spPr>
      </p:pic>
      <p:sp>
        <p:nvSpPr>
          <p:cNvPr name="Freeform 6" id="6"/>
          <p:cNvSpPr/>
          <p:nvPr/>
        </p:nvSpPr>
        <p:spPr>
          <a:xfrm flipH="false" flipV="false" rot="0">
            <a:off x="9671184" y="3187050"/>
            <a:ext cx="7203347" cy="4322008"/>
          </a:xfrm>
          <a:custGeom>
            <a:avLst/>
            <a:gdLst/>
            <a:ahLst/>
            <a:cxnLst/>
            <a:rect r="r" b="b" t="t" l="l"/>
            <a:pathLst>
              <a:path h="4322008" w="7203347">
                <a:moveTo>
                  <a:pt x="0" y="0"/>
                </a:moveTo>
                <a:lnTo>
                  <a:pt x="7203347" y="0"/>
                </a:lnTo>
                <a:lnTo>
                  <a:pt x="7203347" y="4322009"/>
                </a:lnTo>
                <a:lnTo>
                  <a:pt x="0" y="4322009"/>
                </a:lnTo>
                <a:lnTo>
                  <a:pt x="0" y="0"/>
                </a:lnTo>
                <a:close/>
              </a:path>
            </a:pathLst>
          </a:custGeom>
          <a:blipFill>
            <a:blip r:embed="rId3"/>
            <a:stretch>
              <a:fillRect l="0" t="0" r="0" b="0"/>
            </a:stretch>
          </a:blipFill>
        </p:spPr>
      </p:sp>
      <p:sp>
        <p:nvSpPr>
          <p:cNvPr name="TextBox 7" id="7"/>
          <p:cNvSpPr txBox="true"/>
          <p:nvPr/>
        </p:nvSpPr>
        <p:spPr>
          <a:xfrm rot="0">
            <a:off x="3420781" y="895350"/>
            <a:ext cx="11446438" cy="1226820"/>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2D3880"/>
                </a:solidFill>
                <a:latin typeface="Cormorant Garamond Bold"/>
                <a:ea typeface="Cormorant Garamond Bold"/>
                <a:cs typeface="Cormorant Garamond Bold"/>
                <a:sym typeface="Cormorant Garamond Bold"/>
              </a:rPr>
              <a:t>Data Classification Results</a:t>
            </a:r>
          </a:p>
        </p:txBody>
      </p:sp>
      <p:sp>
        <p:nvSpPr>
          <p:cNvPr name="TextBox 8" id="8"/>
          <p:cNvSpPr txBox="true"/>
          <p:nvPr/>
        </p:nvSpPr>
        <p:spPr>
          <a:xfrm rot="0">
            <a:off x="1028700" y="2991276"/>
            <a:ext cx="6810588" cy="6301958"/>
          </a:xfrm>
          <a:prstGeom prst="rect">
            <a:avLst/>
          </a:prstGeom>
        </p:spPr>
        <p:txBody>
          <a:bodyPr anchor="t" rtlCol="false" tIns="0" lIns="0" bIns="0" rIns="0">
            <a:spAutoFit/>
          </a:bodyPr>
          <a:lstStyle/>
          <a:p>
            <a:pPr algn="just" marL="0" indent="0" lvl="0">
              <a:lnSpc>
                <a:spcPts val="3872"/>
              </a:lnSpc>
              <a:spcBef>
                <a:spcPct val="0"/>
              </a:spcBef>
            </a:pPr>
            <a:r>
              <a:rPr lang="en-US" sz="2766">
                <a:solidFill>
                  <a:srgbClr val="2D3880"/>
                </a:solidFill>
                <a:latin typeface="Glacial Indifference"/>
                <a:ea typeface="Glacial Indifference"/>
                <a:cs typeface="Glacial Indifference"/>
                <a:sym typeface="Glacial Indifference"/>
              </a:rPr>
              <a:t>The analysis reveals a well-balanced product portfolio with Electronics contributing 49% (147 orders) and Fashion 51% (153 orders) of total transactions. Our customer base spans multiple Indonesian cities including Jakarta, Bandung, Surabaya, and Medan, demonstrating strong geographic diversification. Temporal analysis shows consistent year-round performance with notable peaks in October (34 orders) and strong performance in August and September (27 orders each), indicating clear seasonal opportunities.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9D9DE4"/>
            </a:solidFill>
          </p:spPr>
        </p:sp>
        <p:sp>
          <p:nvSpPr>
            <p:cNvPr name="TextBox 4" id="4"/>
            <p:cNvSpPr txBox="true"/>
            <p:nvPr/>
          </p:nvSpPr>
          <p:spPr>
            <a:xfrm>
              <a:off x="0" y="-57150"/>
              <a:ext cx="2408296" cy="2766483"/>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1573395" y="0"/>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8104" y="4075702"/>
            <a:ext cx="8493613" cy="5096168"/>
          </a:xfrm>
          <a:custGeom>
            <a:avLst/>
            <a:gdLst/>
            <a:ahLst/>
            <a:cxnLst/>
            <a:rect r="r" b="b" t="t" l="l"/>
            <a:pathLst>
              <a:path h="5096168" w="8493613">
                <a:moveTo>
                  <a:pt x="0" y="0"/>
                </a:moveTo>
                <a:lnTo>
                  <a:pt x="8493614" y="0"/>
                </a:lnTo>
                <a:lnTo>
                  <a:pt x="8493614" y="5096168"/>
                </a:lnTo>
                <a:lnTo>
                  <a:pt x="0" y="5096168"/>
                </a:lnTo>
                <a:lnTo>
                  <a:pt x="0" y="0"/>
                </a:lnTo>
                <a:close/>
              </a:path>
            </a:pathLst>
          </a:custGeom>
          <a:blipFill>
            <a:blip r:embed="rId4"/>
            <a:stretch>
              <a:fillRect l="0" t="0" r="0" b="0"/>
            </a:stretch>
          </a:blipFill>
        </p:spPr>
      </p:sp>
      <p:sp>
        <p:nvSpPr>
          <p:cNvPr name="TextBox 7" id="7"/>
          <p:cNvSpPr txBox="true"/>
          <p:nvPr/>
        </p:nvSpPr>
        <p:spPr>
          <a:xfrm rot="0">
            <a:off x="703175" y="837746"/>
            <a:ext cx="7737649" cy="2278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Customer Behavior Analysis</a:t>
            </a:r>
          </a:p>
        </p:txBody>
      </p:sp>
      <p:sp>
        <p:nvSpPr>
          <p:cNvPr name="TextBox 8" id="8"/>
          <p:cNvSpPr txBox="true"/>
          <p:nvPr/>
        </p:nvSpPr>
        <p:spPr>
          <a:xfrm rot="0">
            <a:off x="9747964" y="4084781"/>
            <a:ext cx="7776268" cy="5020860"/>
          </a:xfrm>
          <a:prstGeom prst="rect">
            <a:avLst/>
          </a:prstGeom>
        </p:spPr>
        <p:txBody>
          <a:bodyPr anchor="t" rtlCol="false" tIns="0" lIns="0" bIns="0" rIns="0">
            <a:spAutoFit/>
          </a:bodyPr>
          <a:lstStyle/>
          <a:p>
            <a:pPr algn="just" marL="0" indent="0" lvl="0">
              <a:lnSpc>
                <a:spcPts val="3609"/>
              </a:lnSpc>
            </a:pPr>
            <a:r>
              <a:rPr lang="en-US" sz="2578">
                <a:solidFill>
                  <a:srgbClr val="2D3880"/>
                </a:solidFill>
                <a:latin typeface="Glacial Indifference"/>
                <a:ea typeface="Glacial Indifference"/>
                <a:cs typeface="Glacial Indifference"/>
                <a:sym typeface="Glacial Indifference"/>
              </a:rPr>
              <a:t>Customer performance analysis identifies significant revenue concentration among top performers, with Sinta Nurmala leading at Rp 803 million, followed by Rudi Hermawan (Rp 558M) and Maya Sari (Rp 493M). This concentration pattern reveals the critical importance of key account management and customer retention strategies. Payment method preferences show healthy diversification across Credit Card, Bank Transfer, PayLater, QRIS, and Cash on Delivery options, indicating flexible customer payment behaviors across different segments and geographic locations.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87794" y="6477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752490"/>
            <a:ext cx="7501866" cy="6063538"/>
          </a:xfrm>
          <a:custGeom>
            <a:avLst/>
            <a:gdLst/>
            <a:ahLst/>
            <a:cxnLst/>
            <a:rect r="r" b="b" t="t" l="l"/>
            <a:pathLst>
              <a:path h="6063538" w="7501866">
                <a:moveTo>
                  <a:pt x="0" y="0"/>
                </a:moveTo>
                <a:lnTo>
                  <a:pt x="7501866" y="0"/>
                </a:lnTo>
                <a:lnTo>
                  <a:pt x="7501866" y="6063538"/>
                </a:lnTo>
                <a:lnTo>
                  <a:pt x="0" y="6063538"/>
                </a:lnTo>
                <a:lnTo>
                  <a:pt x="0" y="0"/>
                </a:lnTo>
                <a:close/>
              </a:path>
            </a:pathLst>
          </a:custGeom>
          <a:blipFill>
            <a:blip r:embed="rId4"/>
            <a:stretch>
              <a:fillRect l="0" t="0" r="0" b="0"/>
            </a:stretch>
          </a:blipFill>
        </p:spPr>
      </p:sp>
      <p:sp>
        <p:nvSpPr>
          <p:cNvPr name="TextBox 4" id="4"/>
          <p:cNvSpPr txBox="true"/>
          <p:nvPr/>
        </p:nvSpPr>
        <p:spPr>
          <a:xfrm rot="0">
            <a:off x="1028700" y="895350"/>
            <a:ext cx="10689869"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Product Performance Insights</a:t>
            </a:r>
          </a:p>
        </p:txBody>
      </p:sp>
      <p:sp>
        <p:nvSpPr>
          <p:cNvPr name="TextBox 5" id="5"/>
          <p:cNvSpPr txBox="true"/>
          <p:nvPr/>
        </p:nvSpPr>
        <p:spPr>
          <a:xfrm rot="0">
            <a:off x="9144000" y="3452539"/>
            <a:ext cx="7016355" cy="4606290"/>
          </a:xfrm>
          <a:prstGeom prst="rect">
            <a:avLst/>
          </a:prstGeom>
        </p:spPr>
        <p:txBody>
          <a:bodyPr anchor="t" rtlCol="false" tIns="0" lIns="0" bIns="0" rIns="0">
            <a:spAutoFit/>
          </a:bodyPr>
          <a:lstStyle/>
          <a:p>
            <a:pPr algn="just" marL="0" indent="0" lvl="0">
              <a:lnSpc>
                <a:spcPts val="3359"/>
              </a:lnSpc>
            </a:pPr>
            <a:r>
              <a:rPr lang="en-US" sz="2400">
                <a:solidFill>
                  <a:srgbClr val="2D3880"/>
                </a:solidFill>
                <a:latin typeface="Glacial Indifference"/>
                <a:ea typeface="Glacial Indifference"/>
                <a:cs typeface="Glacial Indifference"/>
                <a:sym typeface="Glacial Indifference"/>
              </a:rPr>
              <a:t>Product quantity analysis reveals Tas Pria as the highest-volume seller with 83 units, closely followed by Monitor 4K (84 units) and Baju Wanita (64 units), demonstrating strong cross-category performance. Brand analysis shows XIAOMI, ASUS, LG, and SONY leading in Electronics, while NIKE, ADIDAS, ZARA, and H&amp;M dominate Fashion categories. The data indicates consistent demand patterns throughout the year with Electronics showing seasonal peaks and Fashion maintaining steady performance, creating inventory optimization opportunities.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89130" y="1927542"/>
            <a:ext cx="8042727" cy="7330758"/>
            <a:chOff x="0" y="0"/>
            <a:chExt cx="2118249" cy="1930735"/>
          </a:xfrm>
        </p:grpSpPr>
        <p:sp>
          <p:nvSpPr>
            <p:cNvPr name="Freeform 3" id="3"/>
            <p:cNvSpPr/>
            <p:nvPr/>
          </p:nvSpPr>
          <p:spPr>
            <a:xfrm flipH="false" flipV="false" rot="0">
              <a:off x="0" y="0"/>
              <a:ext cx="2118249" cy="1930734"/>
            </a:xfrm>
            <a:custGeom>
              <a:avLst/>
              <a:gdLst/>
              <a:ahLst/>
              <a:cxnLst/>
              <a:rect r="r" b="b" t="t" l="l"/>
              <a:pathLst>
                <a:path h="1930734" w="2118249">
                  <a:moveTo>
                    <a:pt x="0" y="0"/>
                  </a:moveTo>
                  <a:lnTo>
                    <a:pt x="2118249" y="0"/>
                  </a:lnTo>
                  <a:lnTo>
                    <a:pt x="2118249" y="1930734"/>
                  </a:lnTo>
                  <a:lnTo>
                    <a:pt x="0" y="1930734"/>
                  </a:lnTo>
                  <a:close/>
                </a:path>
              </a:pathLst>
            </a:custGeom>
            <a:solidFill>
              <a:srgbClr val="CBCBEB"/>
            </a:solidFill>
          </p:spPr>
        </p:sp>
        <p:sp>
          <p:nvSpPr>
            <p:cNvPr name="TextBox 4" id="4"/>
            <p:cNvSpPr txBox="true"/>
            <p:nvPr/>
          </p:nvSpPr>
          <p:spPr>
            <a:xfrm>
              <a:off x="0" y="-47625"/>
              <a:ext cx="2118249" cy="1978360"/>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7291008" y="0"/>
            <a:ext cx="2598121" cy="2598121"/>
          </a:xfrm>
          <a:custGeom>
            <a:avLst/>
            <a:gdLst/>
            <a:ahLst/>
            <a:cxnLst/>
            <a:rect r="r" b="b" t="t" l="l"/>
            <a:pathLst>
              <a:path h="2598121" w="2598121">
                <a:moveTo>
                  <a:pt x="0" y="0"/>
                </a:moveTo>
                <a:lnTo>
                  <a:pt x="2598122" y="0"/>
                </a:lnTo>
                <a:lnTo>
                  <a:pt x="2598122" y="2598121"/>
                </a:lnTo>
                <a:lnTo>
                  <a:pt x="0" y="25981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7291008" y="7688879"/>
            <a:ext cx="2598121" cy="2598121"/>
          </a:xfrm>
          <a:custGeom>
            <a:avLst/>
            <a:gdLst/>
            <a:ahLst/>
            <a:cxnLst/>
            <a:rect r="r" b="b" t="t" l="l"/>
            <a:pathLst>
              <a:path h="2598121" w="2598121">
                <a:moveTo>
                  <a:pt x="2598122" y="2598121"/>
                </a:moveTo>
                <a:lnTo>
                  <a:pt x="0" y="2598121"/>
                </a:lnTo>
                <a:lnTo>
                  <a:pt x="0" y="0"/>
                </a:lnTo>
                <a:lnTo>
                  <a:pt x="2598122" y="0"/>
                </a:lnTo>
                <a:lnTo>
                  <a:pt x="2598122" y="259812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969048" y="3610692"/>
            <a:ext cx="7962809" cy="5254053"/>
          </a:xfrm>
          <a:custGeom>
            <a:avLst/>
            <a:gdLst/>
            <a:ahLst/>
            <a:cxnLst/>
            <a:rect r="r" b="b" t="t" l="l"/>
            <a:pathLst>
              <a:path h="5254053" w="7962809">
                <a:moveTo>
                  <a:pt x="0" y="0"/>
                </a:moveTo>
                <a:lnTo>
                  <a:pt x="7962809" y="0"/>
                </a:lnTo>
                <a:lnTo>
                  <a:pt x="7962809" y="5254053"/>
                </a:lnTo>
                <a:lnTo>
                  <a:pt x="0" y="5254053"/>
                </a:lnTo>
                <a:lnTo>
                  <a:pt x="0" y="0"/>
                </a:lnTo>
                <a:close/>
              </a:path>
            </a:pathLst>
          </a:custGeom>
          <a:blipFill>
            <a:blip r:embed="rId6"/>
            <a:stretch>
              <a:fillRect l="0" t="0" r="0" b="0"/>
            </a:stretch>
          </a:blipFill>
        </p:spPr>
      </p:sp>
      <p:sp>
        <p:nvSpPr>
          <p:cNvPr name="TextBox 8" id="8"/>
          <p:cNvSpPr txBox="true"/>
          <p:nvPr/>
        </p:nvSpPr>
        <p:spPr>
          <a:xfrm rot="0">
            <a:off x="1028700" y="1162050"/>
            <a:ext cx="8115300" cy="1878330"/>
          </a:xfrm>
          <a:prstGeom prst="rect">
            <a:avLst/>
          </a:prstGeom>
        </p:spPr>
        <p:txBody>
          <a:bodyPr anchor="t" rtlCol="false" tIns="0" lIns="0" bIns="0" rIns="0">
            <a:spAutoFit/>
          </a:bodyPr>
          <a:lstStyle/>
          <a:p>
            <a:pPr algn="l" marL="0" indent="0" lvl="0">
              <a:lnSpc>
                <a:spcPts val="7200"/>
              </a:lnSpc>
            </a:pPr>
            <a:r>
              <a:rPr lang="en-US" b="true" sz="7200" i="true">
                <a:solidFill>
                  <a:srgbClr val="2D3880"/>
                </a:solidFill>
                <a:latin typeface="Cormorant Garamond Bold Italics"/>
                <a:ea typeface="Cormorant Garamond Bold Italics"/>
                <a:cs typeface="Cormorant Garamond Bold Italics"/>
                <a:sym typeface="Cormorant Garamond Bold Italics"/>
              </a:rPr>
              <a:t>Sales Performance Trends</a:t>
            </a:r>
          </a:p>
        </p:txBody>
      </p:sp>
      <p:sp>
        <p:nvSpPr>
          <p:cNvPr name="TextBox 9" id="9"/>
          <p:cNvSpPr txBox="true"/>
          <p:nvPr/>
        </p:nvSpPr>
        <p:spPr>
          <a:xfrm rot="0">
            <a:off x="1055366" y="3286842"/>
            <a:ext cx="7213214" cy="5577903"/>
          </a:xfrm>
          <a:prstGeom prst="rect">
            <a:avLst/>
          </a:prstGeom>
        </p:spPr>
        <p:txBody>
          <a:bodyPr anchor="t" rtlCol="false" tIns="0" lIns="0" bIns="0" rIns="0">
            <a:spAutoFit/>
          </a:bodyPr>
          <a:lstStyle/>
          <a:p>
            <a:pPr algn="just">
              <a:lnSpc>
                <a:spcPts val="3733"/>
              </a:lnSpc>
            </a:pPr>
            <a:r>
              <a:rPr lang="en-US" sz="2666">
                <a:solidFill>
                  <a:srgbClr val="2D3880"/>
                </a:solidFill>
                <a:latin typeface="Glacial Indifference"/>
                <a:ea typeface="Glacial Indifference"/>
                <a:cs typeface="Glacial Indifference"/>
                <a:sym typeface="Glacial Indifference"/>
              </a:rPr>
              <a:t>Monthly revenue analysis demonstrates clear seasonal patterns with identifiable peak performance periods that correlate strongly with order volume fluctuations. The revenue trajectory shows consistent performance throughout 2023 with notable seasonal variations that provide forecasting opportunities. Category comparison reveals balanced contribution from both Electronics and Fashion segments, with each showing distinct seasonal characteristics that can inform targeted marketing and inventory strategies.</a:t>
            </a:r>
          </a:p>
        </p:txBody>
      </p:sp>
      <p:grpSp>
        <p:nvGrpSpPr>
          <p:cNvPr name="Group 10" id="10"/>
          <p:cNvGrpSpPr/>
          <p:nvPr/>
        </p:nvGrpSpPr>
        <p:grpSpPr>
          <a:xfrm rot="0">
            <a:off x="10713673" y="2400776"/>
            <a:ext cx="6393640" cy="943216"/>
            <a:chOff x="0" y="0"/>
            <a:chExt cx="8524854" cy="1257621"/>
          </a:xfrm>
        </p:grpSpPr>
        <p:sp>
          <p:nvSpPr>
            <p:cNvPr name="Freeform 11" id="11"/>
            <p:cNvSpPr/>
            <p:nvPr/>
          </p:nvSpPr>
          <p:spPr>
            <a:xfrm flipH="false" flipV="false" rot="0">
              <a:off x="0" y="0"/>
              <a:ext cx="1226076" cy="1257621"/>
            </a:xfrm>
            <a:custGeom>
              <a:avLst/>
              <a:gdLst/>
              <a:ahLst/>
              <a:cxnLst/>
              <a:rect r="r" b="b" t="t" l="l"/>
              <a:pathLst>
                <a:path h="1257621" w="1226076">
                  <a:moveTo>
                    <a:pt x="0" y="0"/>
                  </a:moveTo>
                  <a:lnTo>
                    <a:pt x="1226076" y="0"/>
                  </a:lnTo>
                  <a:lnTo>
                    <a:pt x="1226076" y="1257621"/>
                  </a:lnTo>
                  <a:lnTo>
                    <a:pt x="0" y="1257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216463" y="0"/>
              <a:ext cx="1226076" cy="1257621"/>
            </a:xfrm>
            <a:custGeom>
              <a:avLst/>
              <a:gdLst/>
              <a:ahLst/>
              <a:cxnLst/>
              <a:rect r="r" b="b" t="t" l="l"/>
              <a:pathLst>
                <a:path h="1257621" w="1226076">
                  <a:moveTo>
                    <a:pt x="0" y="0"/>
                  </a:moveTo>
                  <a:lnTo>
                    <a:pt x="1226076" y="0"/>
                  </a:lnTo>
                  <a:lnTo>
                    <a:pt x="1226076" y="1257621"/>
                  </a:lnTo>
                  <a:lnTo>
                    <a:pt x="0" y="1257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432926" y="0"/>
              <a:ext cx="1226076" cy="1257621"/>
            </a:xfrm>
            <a:custGeom>
              <a:avLst/>
              <a:gdLst/>
              <a:ahLst/>
              <a:cxnLst/>
              <a:rect r="r" b="b" t="t" l="l"/>
              <a:pathLst>
                <a:path h="1257621" w="1226076">
                  <a:moveTo>
                    <a:pt x="0" y="0"/>
                  </a:moveTo>
                  <a:lnTo>
                    <a:pt x="1226076" y="0"/>
                  </a:lnTo>
                  <a:lnTo>
                    <a:pt x="1226076" y="1257621"/>
                  </a:lnTo>
                  <a:lnTo>
                    <a:pt x="0" y="1257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3649389" y="0"/>
              <a:ext cx="1226076" cy="1257621"/>
            </a:xfrm>
            <a:custGeom>
              <a:avLst/>
              <a:gdLst/>
              <a:ahLst/>
              <a:cxnLst/>
              <a:rect r="r" b="b" t="t" l="l"/>
              <a:pathLst>
                <a:path h="1257621" w="1226076">
                  <a:moveTo>
                    <a:pt x="0" y="0"/>
                  </a:moveTo>
                  <a:lnTo>
                    <a:pt x="1226076" y="0"/>
                  </a:lnTo>
                  <a:lnTo>
                    <a:pt x="1226076" y="1257621"/>
                  </a:lnTo>
                  <a:lnTo>
                    <a:pt x="0" y="1257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4865852" y="0"/>
              <a:ext cx="1226076" cy="1257621"/>
            </a:xfrm>
            <a:custGeom>
              <a:avLst/>
              <a:gdLst/>
              <a:ahLst/>
              <a:cxnLst/>
              <a:rect r="r" b="b" t="t" l="l"/>
              <a:pathLst>
                <a:path h="1257621" w="1226076">
                  <a:moveTo>
                    <a:pt x="0" y="0"/>
                  </a:moveTo>
                  <a:lnTo>
                    <a:pt x="1226076" y="0"/>
                  </a:lnTo>
                  <a:lnTo>
                    <a:pt x="1226076" y="1257621"/>
                  </a:lnTo>
                  <a:lnTo>
                    <a:pt x="0" y="1257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6082315" y="0"/>
              <a:ext cx="1226076" cy="1257621"/>
            </a:xfrm>
            <a:custGeom>
              <a:avLst/>
              <a:gdLst/>
              <a:ahLst/>
              <a:cxnLst/>
              <a:rect r="r" b="b" t="t" l="l"/>
              <a:pathLst>
                <a:path h="1257621" w="1226076">
                  <a:moveTo>
                    <a:pt x="0" y="0"/>
                  </a:moveTo>
                  <a:lnTo>
                    <a:pt x="1226076" y="0"/>
                  </a:lnTo>
                  <a:lnTo>
                    <a:pt x="1226076" y="1257621"/>
                  </a:lnTo>
                  <a:lnTo>
                    <a:pt x="0" y="1257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7298778" y="0"/>
              <a:ext cx="1226076" cy="1257621"/>
            </a:xfrm>
            <a:custGeom>
              <a:avLst/>
              <a:gdLst/>
              <a:ahLst/>
              <a:cxnLst/>
              <a:rect r="r" b="b" t="t" l="l"/>
              <a:pathLst>
                <a:path h="1257621" w="1226076">
                  <a:moveTo>
                    <a:pt x="0" y="0"/>
                  </a:moveTo>
                  <a:lnTo>
                    <a:pt x="1226076" y="0"/>
                  </a:lnTo>
                  <a:lnTo>
                    <a:pt x="1226076" y="1257621"/>
                  </a:lnTo>
                  <a:lnTo>
                    <a:pt x="0" y="12576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628477"/>
            <a:chOff x="0" y="0"/>
            <a:chExt cx="24384000" cy="4837969"/>
          </a:xfrm>
        </p:grpSpPr>
        <p:pic>
          <p:nvPicPr>
            <p:cNvPr name="Picture 3" id="3"/>
            <p:cNvPicPr>
              <a:picLocks noChangeAspect="true"/>
            </p:cNvPicPr>
            <p:nvPr/>
          </p:nvPicPr>
          <p:blipFill>
            <a:blip r:embed="rId2"/>
            <a:srcRect l="0" t="49127" r="0" b="21092"/>
            <a:stretch>
              <a:fillRect/>
            </a:stretch>
          </p:blipFill>
          <p:spPr>
            <a:xfrm flipH="false" flipV="false">
              <a:off x="0" y="0"/>
              <a:ext cx="24384000" cy="4837969"/>
            </a:xfrm>
            <a:prstGeom prst="rect">
              <a:avLst/>
            </a:prstGeom>
          </p:spPr>
        </p:pic>
      </p:grpSp>
      <p:grpSp>
        <p:nvGrpSpPr>
          <p:cNvPr name="Group 4" id="4"/>
          <p:cNvGrpSpPr/>
          <p:nvPr/>
        </p:nvGrpSpPr>
        <p:grpSpPr>
          <a:xfrm rot="0">
            <a:off x="1028700" y="4025988"/>
            <a:ext cx="16230600" cy="5232312"/>
            <a:chOff x="0" y="0"/>
            <a:chExt cx="4274726" cy="1378058"/>
          </a:xfrm>
        </p:grpSpPr>
        <p:sp>
          <p:nvSpPr>
            <p:cNvPr name="Freeform 5" id="5"/>
            <p:cNvSpPr/>
            <p:nvPr/>
          </p:nvSpPr>
          <p:spPr>
            <a:xfrm flipH="false" flipV="false" rot="0">
              <a:off x="0" y="0"/>
              <a:ext cx="4274726" cy="1378058"/>
            </a:xfrm>
            <a:custGeom>
              <a:avLst/>
              <a:gdLst/>
              <a:ahLst/>
              <a:cxnLst/>
              <a:rect r="r" b="b" t="t" l="l"/>
              <a:pathLst>
                <a:path h="1378058" w="4274726">
                  <a:moveTo>
                    <a:pt x="0" y="0"/>
                  </a:moveTo>
                  <a:lnTo>
                    <a:pt x="4274726" y="0"/>
                  </a:lnTo>
                  <a:lnTo>
                    <a:pt x="4274726" y="1378058"/>
                  </a:lnTo>
                  <a:lnTo>
                    <a:pt x="0" y="1378058"/>
                  </a:lnTo>
                  <a:close/>
                </a:path>
              </a:pathLst>
            </a:custGeom>
            <a:solidFill>
              <a:srgbClr val="CBCBEB"/>
            </a:solidFill>
          </p:spPr>
        </p:sp>
        <p:sp>
          <p:nvSpPr>
            <p:cNvPr name="TextBox 6" id="6"/>
            <p:cNvSpPr txBox="true"/>
            <p:nvPr/>
          </p:nvSpPr>
          <p:spPr>
            <a:xfrm>
              <a:off x="0" y="-47625"/>
              <a:ext cx="4274726" cy="1425683"/>
            </a:xfrm>
            <a:prstGeom prst="rect">
              <a:avLst/>
            </a:prstGeom>
          </p:spPr>
          <p:txBody>
            <a:bodyPr anchor="ctr" rtlCol="false" tIns="50800" lIns="50800" bIns="50800" rIns="50800"/>
            <a:lstStyle/>
            <a:p>
              <a:pPr algn="ctr">
                <a:lnSpc>
                  <a:spcPts val="3012"/>
                </a:lnSpc>
              </a:pPr>
            </a:p>
          </p:txBody>
        </p:sp>
      </p:grpSp>
      <p:sp>
        <p:nvSpPr>
          <p:cNvPr name="TextBox 7" id="7"/>
          <p:cNvSpPr txBox="true"/>
          <p:nvPr/>
        </p:nvSpPr>
        <p:spPr>
          <a:xfrm rot="0">
            <a:off x="3164256" y="4463415"/>
            <a:ext cx="11959488"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Key Business Insights</a:t>
            </a:r>
          </a:p>
        </p:txBody>
      </p:sp>
      <p:sp>
        <p:nvSpPr>
          <p:cNvPr name="TextBox 8" id="8"/>
          <p:cNvSpPr txBox="true"/>
          <p:nvPr/>
        </p:nvSpPr>
        <p:spPr>
          <a:xfrm rot="0">
            <a:off x="1780929" y="5872789"/>
            <a:ext cx="14726141" cy="2737485"/>
          </a:xfrm>
          <a:prstGeom prst="rect">
            <a:avLst/>
          </a:prstGeom>
        </p:spPr>
        <p:txBody>
          <a:bodyPr anchor="t" rtlCol="false" tIns="0" lIns="0" bIns="0" rIns="0">
            <a:spAutoFit/>
          </a:bodyPr>
          <a:lstStyle/>
          <a:p>
            <a:pPr algn="just" marL="0" indent="0" lvl="0">
              <a:lnSpc>
                <a:spcPts val="3600"/>
              </a:lnSpc>
            </a:pPr>
            <a:r>
              <a:rPr lang="en-US" sz="2400">
                <a:solidFill>
                  <a:srgbClr val="2D3880"/>
                </a:solidFill>
                <a:latin typeface="Glacial Indifference"/>
                <a:ea typeface="Glacial Indifference"/>
                <a:cs typeface="Glacial Indifference"/>
                <a:sym typeface="Glacial Indifference"/>
              </a:rPr>
              <a:t>Critical analysis reveals that customer concentration among top performers creates both opportunity and risk, requiring strategic customer relationship management. The near-equal split between Electronics and Fashion categories provides portfolio stability and reduces market dependency risks. Geographic diversity across multiple Indonesian cities demonstrates strong market penetration while revealing expansion opportunities in existing and new markets. Strong customer loyalty evidenced by repeat purchases indicates effective customer satisfaction and retention potential.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42245" y="2950301"/>
            <a:ext cx="4223615" cy="5570716"/>
          </a:xfrm>
          <a:custGeom>
            <a:avLst/>
            <a:gdLst/>
            <a:ahLst/>
            <a:cxnLst/>
            <a:rect r="r" b="b" t="t" l="l"/>
            <a:pathLst>
              <a:path h="5570716" w="4223615">
                <a:moveTo>
                  <a:pt x="0" y="0"/>
                </a:moveTo>
                <a:lnTo>
                  <a:pt x="4223615" y="0"/>
                </a:lnTo>
                <a:lnTo>
                  <a:pt x="4223615" y="5570716"/>
                </a:lnTo>
                <a:lnTo>
                  <a:pt x="0" y="5570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53647" y="895350"/>
            <a:ext cx="11504570" cy="1226820"/>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2D3880"/>
                </a:solidFill>
                <a:latin typeface="Cormorant Garamond Bold"/>
                <a:ea typeface="Cormorant Garamond Bold"/>
                <a:cs typeface="Cormorant Garamond Bold"/>
                <a:sym typeface="Cormorant Garamond Bold"/>
              </a:rPr>
              <a:t>Strategic Recommendations</a:t>
            </a:r>
          </a:p>
        </p:txBody>
      </p:sp>
      <p:sp>
        <p:nvSpPr>
          <p:cNvPr name="TextBox 5" id="5"/>
          <p:cNvSpPr txBox="true"/>
          <p:nvPr/>
        </p:nvSpPr>
        <p:spPr>
          <a:xfrm rot="0">
            <a:off x="1466768" y="2864576"/>
            <a:ext cx="8110795" cy="5971041"/>
          </a:xfrm>
          <a:prstGeom prst="rect">
            <a:avLst/>
          </a:prstGeom>
        </p:spPr>
        <p:txBody>
          <a:bodyPr anchor="t" rtlCol="false" tIns="0" lIns="0" bIns="0" rIns="0">
            <a:spAutoFit/>
          </a:bodyPr>
          <a:lstStyle/>
          <a:p>
            <a:pPr algn="just" marL="0" indent="0" lvl="0">
              <a:lnSpc>
                <a:spcPts val="3927"/>
              </a:lnSpc>
            </a:pPr>
            <a:r>
              <a:rPr lang="en-US" sz="2618">
                <a:solidFill>
                  <a:srgbClr val="2D3880"/>
                </a:solidFill>
                <a:latin typeface="Glacial Indifference"/>
                <a:ea typeface="Glacial Indifference"/>
                <a:cs typeface="Glacial Indifference"/>
                <a:sym typeface="Glacial Indifference"/>
              </a:rPr>
              <a:t>Customer strategy should prioritize developing VIP programs for top revenue contributors while implementing retention strategies for mid-tier segments and pursuing geographic expansion in high-performing cities. Product optimization requires increased inventory allocation for best-selling items like Tas Pria and Monitor 4K, seasonal planning based on monthly performance trends, and cross-category bundling initiatives. Revenue acceleration opportunities include focused marketing during peak months, payment method optimization for enhanced customer convenience, and targeted acquisition campaigns for underperforming segments.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DAGyubr-tCw</dc:identifier>
  <dcterms:modified xsi:type="dcterms:W3CDTF">2011-08-01T06:04:30Z</dcterms:modified>
  <cp:revision>1</cp:revision>
  <dc:title>White and Purple Simple Research Proposal Presentation</dc:title>
</cp:coreProperties>
</file>